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2" r:id="rId8"/>
    <p:sldId id="263" r:id="rId9"/>
    <p:sldId id="265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F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yendasymitosdelaorinoquia/regionesdecolombia" TargetMode="External"/><Relationship Id="rId2" Type="http://schemas.openxmlformats.org/officeDocument/2006/relationships/hyperlink" Target="http://www.colombia.com/colombia-info/folclor-y-tradiciones/bailes-y-trajes-por-regiones/region-orinoqui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estividadesdelaregionorinoquia/decolombi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5310" y="662151"/>
            <a:ext cx="9448801" cy="1135117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Autofit/>
          </a:bodyPr>
          <a:lstStyle/>
          <a:p>
            <a:r>
              <a:rPr lang="es-CO" sz="7200" dirty="0" smtClean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lgerian" panose="04020705040A02060702" pitchFamily="82" charset="0"/>
              </a:rPr>
              <a:t>Región Orinoquia</a:t>
            </a:r>
            <a:endParaRPr lang="es-CO" sz="7200" dirty="0">
              <a:solidFill>
                <a:schemeClr val="accent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09241" y="3839195"/>
            <a:ext cx="7197726" cy="2141192"/>
          </a:xfrm>
        </p:spPr>
        <p:txBody>
          <a:bodyPr>
            <a:noAutofit/>
          </a:bodyPr>
          <a:lstStyle/>
          <a:p>
            <a:pPr algn="l"/>
            <a:r>
              <a:rPr lang="es-CO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Nombre: </a:t>
            </a:r>
            <a:r>
              <a:rPr lang="es-CO" sz="2400" dirty="0" smtClean="0">
                <a:latin typeface="Algerian" panose="04020705040A02060702" pitchFamily="82" charset="0"/>
              </a:rPr>
              <a:t>angélica Paola herrera roldan </a:t>
            </a:r>
          </a:p>
          <a:p>
            <a:pPr algn="l"/>
            <a:r>
              <a:rPr lang="es-CO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Curso:</a:t>
            </a:r>
            <a:r>
              <a:rPr lang="es-CO" sz="2400" dirty="0" smtClean="0">
                <a:latin typeface="Algerian" panose="04020705040A02060702" pitchFamily="82" charset="0"/>
              </a:rPr>
              <a:t>904</a:t>
            </a:r>
          </a:p>
          <a:p>
            <a:pPr algn="l"/>
            <a:r>
              <a:rPr lang="es-CO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Profesora: </a:t>
            </a:r>
            <a:r>
              <a:rPr lang="es-CO" sz="2400" dirty="0" smtClean="0">
                <a:effectLst/>
                <a:latin typeface="Algerian" panose="04020705040A02060702" pitchFamily="82" charset="0"/>
              </a:rPr>
              <a:t>Elizabeth pinzón </a:t>
            </a:r>
          </a:p>
          <a:p>
            <a:pPr algn="l"/>
            <a:r>
              <a:rPr lang="es-CO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Materia: </a:t>
            </a:r>
            <a:r>
              <a:rPr lang="es-CO" sz="2400" dirty="0" smtClean="0">
                <a:latin typeface="Algerian" panose="04020705040A02060702" pitchFamily="82" charset="0"/>
              </a:rPr>
              <a:t>lecto escritura</a:t>
            </a:r>
            <a:endParaRPr lang="es-CO" sz="2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        CELEBRACIONES</a:t>
            </a:r>
            <a:endParaRPr lang="es-CO" sz="6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2587588"/>
          </a:xfrm>
        </p:spPr>
        <p:txBody>
          <a:bodyPr>
            <a:norm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Ferias y Fiestas: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El Festival Nacional de la Canción y Torneo Internacional del 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joropo</a:t>
            </a:r>
          </a:p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Día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Araucanidad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Festival Infantil Internacional de la Música Llanera “La Palometa de </a:t>
            </a:r>
            <a:r>
              <a:rPr lang="es-C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OroFestival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Cultural Indígena y El Reinado 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cumare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Resultado de imagen para El Festival Nacional de la CanciÃ³n y Torneo Internacional del Joropo">
            <a:extLst>
              <a:ext uri="{FF2B5EF4-FFF2-40B4-BE49-F238E27FC236}">
                <a16:creationId xmlns:a16="http://schemas.microsoft.com/office/drawing/2014/main" id="{B4398986-9251-4720-BD04-9FBA5D976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1" y="4413762"/>
            <a:ext cx="2363946" cy="151968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esultado de imagen para Festival Infantil Internacional de la MÃºsica Llanera âLa Palometa de Oroâ">
            <a:extLst>
              <a:ext uri="{FF2B5EF4-FFF2-40B4-BE49-F238E27FC236}">
                <a16:creationId xmlns:a16="http://schemas.microsoft.com/office/drawing/2014/main" id="{576ACFEA-E908-4452-A5A3-6CCFBD1E8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03" y="5309414"/>
            <a:ext cx="2577232" cy="144325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DÃ­a de la Araucanidad">
            <a:extLst>
              <a:ext uri="{FF2B5EF4-FFF2-40B4-BE49-F238E27FC236}">
                <a16:creationId xmlns:a16="http://schemas.microsoft.com/office/drawing/2014/main" id="{91B344B0-A05B-4E3D-B9C8-66E80EB0D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35" y="3919444"/>
            <a:ext cx="2088752" cy="138997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sultado de imagen para Festival Cultural IndÃ­gena y El Reinado del CumarÃ©">
            <a:extLst>
              <a:ext uri="{FF2B5EF4-FFF2-40B4-BE49-F238E27FC236}">
                <a16:creationId xmlns:a16="http://schemas.microsoft.com/office/drawing/2014/main" id="{CADC6635-87E7-4E36-9473-51C28B214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071" y="5173602"/>
            <a:ext cx="2756516" cy="147253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93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               </a:t>
            </a:r>
            <a:r>
              <a:rPr lang="es-CO" sz="5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webgrafia</a:t>
            </a:r>
            <a:endParaRPr lang="es-CO" sz="5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9297" y="2249214"/>
            <a:ext cx="10007929" cy="2690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www.colombia.com/colombia-info/folclor-y-tradiciones/bailes-y-trajes-por-regiones/region-orinoquia/</a:t>
            </a: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www.leyendasymitosdelaorinoquia/regionesdecolombia</a:t>
            </a: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www.festividadesdelaregionorinoquia/decolombia</a:t>
            </a: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8399" y="147145"/>
            <a:ext cx="5946227" cy="1456267"/>
          </a:xfrm>
        </p:spPr>
        <p:txBody>
          <a:bodyPr>
            <a:normAutofit/>
          </a:bodyPr>
          <a:lstStyle/>
          <a:p>
            <a:r>
              <a:rPr lang="es-CO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LA REGION ORINOQUIA</a:t>
            </a:r>
            <a:endParaRPr lang="es-CO" sz="4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4474" y="704149"/>
            <a:ext cx="10131425" cy="3649133"/>
          </a:xfrm>
        </p:spPr>
        <p:txBody>
          <a:bodyPr>
            <a:normAutofit/>
          </a:bodyPr>
          <a:lstStyle/>
          <a:p>
            <a:r>
              <a:rPr lang="es-CO" sz="2000" dirty="0"/>
              <a:t>La </a:t>
            </a:r>
            <a:r>
              <a:rPr lang="es-CO" sz="2000" b="1" dirty="0" smtClean="0"/>
              <a:t>Orinoquía, también</a:t>
            </a:r>
            <a:r>
              <a:rPr lang="es-CO" sz="2000" dirty="0" smtClean="0"/>
              <a:t> </a:t>
            </a:r>
            <a:r>
              <a:rPr lang="es-CO" sz="2000" dirty="0"/>
              <a:t>conocida como </a:t>
            </a:r>
            <a:r>
              <a:rPr lang="es-CO" sz="2000" b="1" dirty="0"/>
              <a:t>Llanos Orientales,</a:t>
            </a:r>
            <a:r>
              <a:rPr lang="es-CO" sz="2000" dirty="0"/>
              <a:t> es una de las 6 regiones naturales de Colombia. Está ubicada al este del país, limitando al norte y este con Venezuela, al sur con </a:t>
            </a:r>
            <a:r>
              <a:rPr lang="es-CO" sz="2000" dirty="0" smtClean="0"/>
              <a:t>Amazonia</a:t>
            </a:r>
            <a:r>
              <a:rPr lang="es-CO" sz="2000" dirty="0"/>
              <a:t> </a:t>
            </a:r>
            <a:r>
              <a:rPr lang="es-CO" sz="2000" dirty="0" smtClean="0"/>
              <a:t>y </a:t>
            </a:r>
            <a:r>
              <a:rPr lang="es-CO" sz="2000" dirty="0"/>
              <a:t>al oeste con la región andina. Determinada por la cuenca del río Orinoco, es un ecosistema que se caracteriza por ser una planicie. La región se halla entre los ríos </a:t>
            </a:r>
            <a:r>
              <a:rPr lang="es-CO" sz="2000" dirty="0" smtClean="0"/>
              <a:t>Arauca,</a:t>
            </a:r>
            <a:r>
              <a:rPr lang="es-CO" sz="2000" dirty="0"/>
              <a:t> Guaviare, Orinoco y el Piedemonte </a:t>
            </a:r>
            <a:r>
              <a:rPr lang="es-CO" sz="2000" dirty="0" smtClean="0"/>
              <a:t>llanero</a:t>
            </a:r>
            <a:endParaRPr lang="es-CO" sz="2000" dirty="0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31" y="3331894"/>
            <a:ext cx="2324110" cy="31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9572" y="283779"/>
            <a:ext cx="6103882" cy="1456267"/>
          </a:xfrm>
        </p:spPr>
        <p:txBody>
          <a:bodyPr>
            <a:normAutofit/>
          </a:bodyPr>
          <a:lstStyle/>
          <a:p>
            <a:r>
              <a:rPr lang="es-CO" sz="6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Subregiones</a:t>
            </a:r>
            <a:r>
              <a:rPr lang="es-CO" sz="6600" dirty="0" smtClean="0">
                <a:latin typeface="Algerian" panose="04020705040A02060702" pitchFamily="82" charset="0"/>
              </a:rPr>
              <a:t> </a:t>
            </a:r>
            <a:endParaRPr lang="es-CO" sz="6600" dirty="0">
              <a:latin typeface="Algerian" panose="04020705040A02060702" pitchFamily="82" charset="0"/>
            </a:endParaRPr>
          </a:p>
        </p:txBody>
      </p:sp>
      <p:pic>
        <p:nvPicPr>
          <p:cNvPr id="3085" name="Picture 13" descr="Resultado de imagen para pie de monte llaner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79" y="1586990"/>
            <a:ext cx="2685476" cy="179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861848" y="1975945"/>
            <a:ext cx="63902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s-CO" dirty="0" smtClean="0"/>
          </a:p>
        </p:txBody>
      </p:sp>
      <p:sp>
        <p:nvSpPr>
          <p:cNvPr id="9" name="CuadroTexto 8"/>
          <p:cNvSpPr txBox="1"/>
          <p:nvPr/>
        </p:nvSpPr>
        <p:spPr>
          <a:xfrm>
            <a:off x="1142179" y="1975945"/>
            <a:ext cx="5829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cs typeface="Arial" panose="020B0604020202020204" pitchFamily="34" charset="0"/>
              </a:rPr>
              <a:t>Piedemonte llanero.</a:t>
            </a:r>
            <a:r>
              <a:rPr lang="es-CO" sz="2400" dirty="0">
                <a:cs typeface="Arial" panose="020B0604020202020204" pitchFamily="34" charset="0"/>
              </a:rPr>
              <a:t/>
            </a:r>
            <a:br>
              <a:rPr lang="es-CO" sz="2400" dirty="0">
                <a:cs typeface="Arial" panose="020B0604020202020204" pitchFamily="34" charset="0"/>
              </a:rPr>
            </a:br>
            <a:r>
              <a:rPr lang="es-CO" sz="2400" dirty="0">
                <a:cs typeface="Arial" panose="020B0604020202020204" pitchFamily="34" charset="0"/>
              </a:rPr>
              <a:t>Llanuras del Meta.</a:t>
            </a:r>
          </a:p>
          <a:p>
            <a:r>
              <a:rPr lang="es-CO" sz="2400" dirty="0">
                <a:cs typeface="Arial" panose="020B0604020202020204" pitchFamily="34" charset="0"/>
              </a:rPr>
              <a:t>Llanuras del Guaviare.</a:t>
            </a:r>
          </a:p>
          <a:p>
            <a:r>
              <a:rPr lang="es-CO" sz="2400" dirty="0">
                <a:cs typeface="Arial" panose="020B0604020202020204" pitchFamily="34" charset="0"/>
              </a:rPr>
              <a:t>Pantanos del Arauca.</a:t>
            </a:r>
          </a:p>
          <a:p>
            <a:r>
              <a:rPr lang="es-CO" sz="2400" dirty="0">
                <a:cs typeface="Arial" panose="020B0604020202020204" pitchFamily="34" charset="0"/>
              </a:rPr>
              <a:t>Serranía de la Macarena.</a:t>
            </a:r>
          </a:p>
        </p:txBody>
      </p:sp>
      <p:pic>
        <p:nvPicPr>
          <p:cNvPr id="3087" name="Picture 15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398" y="1652940"/>
            <a:ext cx="2604138" cy="172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150836"/>
            <a:ext cx="2619814" cy="17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Resultado de imagen para llanuras del arau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4380353"/>
            <a:ext cx="2657926" cy="177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Resultado de imagen para serrania de la macarena colomb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02" y="3992617"/>
            <a:ext cx="2787403" cy="185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8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1"/>
            <a:ext cx="8988426" cy="1219200"/>
          </a:xfrm>
        </p:spPr>
        <p:txBody>
          <a:bodyPr>
            <a:noAutofit/>
          </a:bodyPr>
          <a:lstStyle/>
          <a:p>
            <a:r>
              <a:rPr lang="es-CO" sz="6600" dirty="0" smtClean="0">
                <a:latin typeface="Algerian" panose="04020705040A02060702" pitchFamily="82" charset="0"/>
              </a:rPr>
              <a:t>                          Departamentos</a:t>
            </a:r>
            <a:endParaRPr lang="es-CO" sz="6600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CO" sz="2400" b="1" dirty="0">
                <a:effectLst/>
                <a:latin typeface="Arial" panose="020B0604020202020204" pitchFamily="34" charset="0"/>
              </a:rPr>
              <a:t>Arauca, capital Arauca.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2400" b="1" dirty="0">
                <a:effectLst/>
                <a:latin typeface="Arial" panose="020B0604020202020204" pitchFamily="34" charset="0"/>
              </a:rPr>
              <a:t>Casanare, capital Yopal.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2400" b="1" dirty="0">
                <a:effectLst/>
                <a:latin typeface="Arial" panose="020B0604020202020204" pitchFamily="34" charset="0"/>
              </a:rPr>
              <a:t>Meta, capital Villavicencio.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2400" b="1" dirty="0">
                <a:effectLst/>
                <a:latin typeface="Arial" panose="020B0604020202020204" pitchFamily="34" charset="0"/>
              </a:rPr>
              <a:t>Vichada, capital Puerto Carreño</a:t>
            </a:r>
            <a:r>
              <a:rPr lang="es-CO" sz="2400" dirty="0">
                <a:effectLst/>
                <a:latin typeface="Arial" panose="020B0604020202020204" pitchFamily="34" charset="0"/>
              </a:rPr>
              <a:t>.</a:t>
            </a:r>
          </a:p>
          <a:p>
            <a:endParaRPr lang="es-CO" sz="2400" dirty="0">
              <a:effectLst/>
            </a:endParaRPr>
          </a:p>
        </p:txBody>
      </p:sp>
      <p:pic>
        <p:nvPicPr>
          <p:cNvPr id="4098" name="Picture 2" descr="Resultado de imagen para arau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34" y="1934012"/>
            <a:ext cx="2608645" cy="171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casan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217" y="1988170"/>
            <a:ext cx="3002337" cy="197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upload.wikimedia.org/wikipedia/commons/thumb/d/d5/Meta_Pto_Lopez.jpg/250px-Meta_Pto_Lope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4360746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vich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235" y="4198682"/>
            <a:ext cx="2271992" cy="170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4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6262" y="609600"/>
            <a:ext cx="8010964" cy="1456267"/>
          </a:xfrm>
        </p:spPr>
        <p:txBody>
          <a:bodyPr>
            <a:normAutofit/>
          </a:bodyPr>
          <a:lstStyle/>
          <a:p>
            <a:r>
              <a:rPr lang="es-CO" sz="6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BAILES TIPICOS</a:t>
            </a:r>
            <a:endParaRPr lang="es-CO" sz="60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85801" y="2065867"/>
            <a:ext cx="10455165" cy="4471567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.  </a:t>
            </a:r>
          </a:p>
          <a:p>
            <a:pPr marL="0" indent="0">
              <a:buNone/>
            </a:pPr>
            <a:r>
              <a:rPr lang="es-CO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Joropo                                                                                     </a:t>
            </a:r>
          </a:p>
          <a:p>
            <a:pPr marL="0" indent="0">
              <a:buNone/>
            </a:pPr>
            <a:r>
              <a:rPr lang="es-CO" sz="2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Seis por Derecho                                          </a:t>
            </a:r>
          </a:p>
          <a:p>
            <a:pPr marL="0" indent="0">
              <a:buNone/>
            </a:pPr>
            <a:r>
              <a:rPr lang="es-CO" sz="20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  <a:r>
              <a:rPr lang="es-CO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Galerón</a:t>
            </a:r>
            <a:endParaRPr lang="es-CO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Resultado de imagen para el joro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5" y="1984458"/>
            <a:ext cx="2987019" cy="187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n para gale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61" y="1698004"/>
            <a:ext cx="2020560" cy="30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esultado de imagen para seis por derec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729" y="2309031"/>
            <a:ext cx="3709497" cy="20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Resultado de imagen para pasaje ba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44" y="4395624"/>
            <a:ext cx="1758826" cy="22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193628" y="5848495"/>
            <a:ext cx="1755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Pasaje</a:t>
            </a:r>
            <a:endParaRPr lang="es-CO" sz="2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7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1" y="417164"/>
            <a:ext cx="10131425" cy="1456267"/>
          </a:xfrm>
        </p:spPr>
        <p:txBody>
          <a:bodyPr>
            <a:normAutofit/>
          </a:bodyPr>
          <a:lstStyle/>
          <a:p>
            <a:r>
              <a:rPr lang="es-CO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            Platos típicos</a:t>
            </a:r>
            <a:endParaRPr lang="es-CO" sz="5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pic>
        <p:nvPicPr>
          <p:cNvPr id="4" name="Picture 2" descr="Arroz atollado ">
            <a:extLst>
              <a:ext uri="{FF2B5EF4-FFF2-40B4-BE49-F238E27FC236}">
                <a16:creationId xmlns:a16="http://schemas.microsoft.com/office/drawing/2014/main" id="{6CAFECBD-7751-41D4-9452-46402240AA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20" y="2092033"/>
            <a:ext cx="2642159" cy="148841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sultado de imagen para sopa de picad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329" y="2092033"/>
            <a:ext cx="2639868" cy="140793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arne a la mamona">
            <a:extLst>
              <a:ext uri="{FF2B5EF4-FFF2-40B4-BE49-F238E27FC236}">
                <a16:creationId xmlns:a16="http://schemas.microsoft.com/office/drawing/2014/main" id="{05C033B8-4AB7-4775-8CE3-69F28CAB0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20" y="4552454"/>
            <a:ext cx="2318470" cy="147609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chama a la llanera">
            <a:extLst>
              <a:ext uri="{FF2B5EF4-FFF2-40B4-BE49-F238E27FC236}">
                <a16:creationId xmlns:a16="http://schemas.microsoft.com/office/drawing/2014/main" id="{F68B6AC3-A7B2-45CB-9F79-756DCC11A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39" y="4372987"/>
            <a:ext cx="2488955" cy="165556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ayacas">
            <a:extLst>
              <a:ext uri="{FF2B5EF4-FFF2-40B4-BE49-F238E27FC236}">
                <a16:creationId xmlns:a16="http://schemas.microsoft.com/office/drawing/2014/main" id="{1488D20D-76A7-46E0-A2E8-C9392E860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282" y="1918726"/>
            <a:ext cx="2276670" cy="158123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609" y="4372987"/>
            <a:ext cx="2538681" cy="168182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893379" y="3909848"/>
            <a:ext cx="873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Arroz llanero                                     Hervido de </a:t>
            </a:r>
            <a:r>
              <a:rPr lang="es-CO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Gurama</a:t>
            </a:r>
            <a:r>
              <a:rPr lang="es-CO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                       Hayacas</a:t>
            </a:r>
            <a:endParaRPr lang="es-CO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89620" y="6274676"/>
            <a:ext cx="952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Carne a la mamona                        Caldo de cuchas                                      Cachama asada a la llanera </a:t>
            </a:r>
            <a:endParaRPr lang="es-CO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58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5906" y="529640"/>
            <a:ext cx="3037490" cy="966952"/>
          </a:xfrm>
        </p:spPr>
        <p:txBody>
          <a:bodyPr>
            <a:normAutofit fontScale="90000"/>
          </a:bodyPr>
          <a:lstStyle/>
          <a:p>
            <a:r>
              <a:rPr lang="es-CO" sz="7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mitos</a:t>
            </a:r>
            <a:endParaRPr lang="es-CO" sz="7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/>
              <a:t/>
            </a:r>
            <a:br>
              <a:rPr lang="es-CO" dirty="0"/>
            </a:br>
            <a:r>
              <a:rPr lang="es-CO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Bachué</a:t>
            </a:r>
            <a:r>
              <a:rPr lang="es-CO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y la creación del mundo</a:t>
            </a:r>
          </a:p>
          <a:p>
            <a:r>
              <a:rPr lang="es-CO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Bochica, el maestro de los Muiscas</a:t>
            </a:r>
          </a:p>
          <a:p>
            <a:r>
              <a:rPr lang="es-CO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Creación del Mundo</a:t>
            </a:r>
          </a:p>
          <a:p>
            <a:r>
              <a:rPr lang="es-CO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El bufeo </a:t>
            </a:r>
            <a:r>
              <a:rPr lang="es-CO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colorado</a:t>
            </a:r>
            <a:endParaRPr lang="es-CO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s-CO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El Origen de la </a:t>
            </a:r>
            <a:r>
              <a:rPr lang="es-CO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Luz</a:t>
            </a:r>
            <a:endParaRPr lang="es-CO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s-CO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Los </a:t>
            </a:r>
            <a:r>
              <a:rPr lang="es-CO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Tikunas</a:t>
            </a:r>
            <a:r>
              <a:rPr lang="es-CO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pueblan la Tierra</a:t>
            </a:r>
          </a:p>
          <a:p>
            <a:r>
              <a:rPr lang="es-CO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Madre Mar y los mundos</a:t>
            </a:r>
          </a:p>
          <a:p>
            <a:r>
              <a:rPr lang="es-CO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Nacimiento de la Luna y el Sol</a:t>
            </a:r>
          </a:p>
          <a:p>
            <a:r>
              <a:rPr lang="es-CO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Origen de la </a:t>
            </a:r>
            <a:r>
              <a:rPr lang="es-CO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Serrania</a:t>
            </a:r>
            <a:r>
              <a:rPr lang="es-CO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de la </a:t>
            </a:r>
            <a:r>
              <a:rPr lang="es-CO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Macuira</a:t>
            </a:r>
            <a:endParaRPr lang="es-CO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es-CO" dirty="0"/>
          </a:p>
        </p:txBody>
      </p:sp>
      <p:pic>
        <p:nvPicPr>
          <p:cNvPr id="6146" name="Picture 2" descr="Resultado de imagen para bachue la creacion del m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126" y="1680505"/>
            <a:ext cx="1526081" cy="172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bochica y el maestro de los muis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40" y="1703470"/>
            <a:ext cx="2043676" cy="131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para creacion del mun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475" y="1680505"/>
            <a:ext cx="1816242" cy="106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n para el bufe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06" y="3583686"/>
            <a:ext cx="1785708" cy="106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980" y="2867018"/>
            <a:ext cx="1609122" cy="143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Resultado de imagen para los tikunas pueblan la tier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917" y="3385089"/>
            <a:ext cx="2690353" cy="124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Resultado de imagen para madre mar y los mund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880" y="4461683"/>
            <a:ext cx="1441997" cy="160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Resultado de imagen para nacimiento de la luna y el so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36" y="4847729"/>
            <a:ext cx="2209253" cy="16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Resultado de imagen para origen la serrania de la macuir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731" y="4768964"/>
            <a:ext cx="2270498" cy="145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           leyendas</a:t>
            </a:r>
            <a:endParaRPr lang="es-CO" sz="6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5497" y="2809382"/>
            <a:ext cx="10131425" cy="2900855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7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Leyenda del Dorado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7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7200" b="1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Hojarasquín</a:t>
            </a:r>
            <a:r>
              <a:rPr lang="es-ES" sz="7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del Monte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7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Mohán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7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Patas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7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7200" b="1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Sombrerón</a:t>
            </a:r>
            <a:endParaRPr lang="es-ES" sz="7200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7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Tunjo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7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Candileja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7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Llorona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7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Madre de Agua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7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Madre monte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7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7200" b="1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Muelona</a:t>
            </a:r>
            <a:endParaRPr lang="es-ES" sz="7200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7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Patasola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7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Brujas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7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sirena del rio </a:t>
            </a:r>
            <a:r>
              <a:rPr lang="es-ES" sz="7200" b="1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Guatapuri</a:t>
            </a:r>
            <a:endParaRPr lang="es-ES" sz="7200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7200" b="1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Mareco</a:t>
            </a:r>
            <a:endParaRPr lang="es-ES" sz="7200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7172" name="Picture 4" descr="Resultado de imagen para leyendas del dor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25" y="1820081"/>
            <a:ext cx="2030382" cy="153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l hojarasquin del monte">
            <a:extLst>
              <a:ext uri="{FF2B5EF4-FFF2-40B4-BE49-F238E27FC236}">
                <a16:creationId xmlns:a16="http://schemas.microsoft.com/office/drawing/2014/main" id="{DDE0AD81-DAAA-4A65-BFDE-9A9615365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53" y="1897635"/>
            <a:ext cx="1456268" cy="145626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El Patas">
            <a:extLst>
              <a:ext uri="{FF2B5EF4-FFF2-40B4-BE49-F238E27FC236}">
                <a16:creationId xmlns:a16="http://schemas.microsoft.com/office/drawing/2014/main" id="{3894BB91-C06C-4F17-8FB1-C3AB56E6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779" y="1820081"/>
            <a:ext cx="1150452" cy="180105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La Madre de Agua">
            <a:extLst>
              <a:ext uri="{FF2B5EF4-FFF2-40B4-BE49-F238E27FC236}">
                <a16:creationId xmlns:a16="http://schemas.microsoft.com/office/drawing/2014/main" id="{FE91FA7B-C762-45FB-89B6-A07DAA786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26" y="2164867"/>
            <a:ext cx="1434392" cy="145626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La Llorona">
            <a:extLst>
              <a:ext uri="{FF2B5EF4-FFF2-40B4-BE49-F238E27FC236}">
                <a16:creationId xmlns:a16="http://schemas.microsoft.com/office/drawing/2014/main" id="{3985750D-DA96-4AEC-9E22-3EDCFAC2B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115" y="3687773"/>
            <a:ext cx="1137437" cy="175322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2" descr="Resultado de imagen para leyenda mareco">
            <a:extLst>
              <a:ext uri="{FF2B5EF4-FFF2-40B4-BE49-F238E27FC236}">
                <a16:creationId xmlns:a16="http://schemas.microsoft.com/office/drawing/2014/main" id="{76F5BD77-D109-48D9-BDC4-035F67C3C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88" y="3686065"/>
            <a:ext cx="1531954" cy="114748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5779" y="3720134"/>
            <a:ext cx="2499577" cy="1767993"/>
          </a:xfrm>
          <a:prstGeom prst="rect">
            <a:avLst/>
          </a:prstGeom>
        </p:spPr>
      </p:pic>
      <p:pic>
        <p:nvPicPr>
          <p:cNvPr id="13" name="Picture 22" descr="La Muelona">
            <a:extLst>
              <a:ext uri="{FF2B5EF4-FFF2-40B4-BE49-F238E27FC236}">
                <a16:creationId xmlns:a16="http://schemas.microsoft.com/office/drawing/2014/main" id="{8F69E940-C75C-4862-9F16-492EDD890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5055856"/>
            <a:ext cx="1041540" cy="153106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La Llorona">
            <a:extLst>
              <a:ext uri="{FF2B5EF4-FFF2-40B4-BE49-F238E27FC236}">
                <a16:creationId xmlns:a16="http://schemas.microsoft.com/office/drawing/2014/main" id="{E6FBC97A-CE54-4E32-B5B2-C55B0E811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70" y="4961203"/>
            <a:ext cx="1452309" cy="156486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67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Comunidades indígenas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Roboto"/>
              </a:rPr>
              <a:t>Achagua</a:t>
            </a:r>
          </a:p>
          <a:p>
            <a:r>
              <a:rPr lang="es-CO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Roboto"/>
              </a:rPr>
              <a:t>Hitnu</a:t>
            </a:r>
          </a:p>
          <a:p>
            <a:r>
              <a:rPr lang="es-CO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Roboto"/>
              </a:rPr>
              <a:t>Amoruga</a:t>
            </a:r>
          </a:p>
          <a:p>
            <a:r>
              <a:rPr lang="es-CO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Roboto"/>
              </a:rPr>
              <a:t>Kuiba</a:t>
            </a:r>
          </a:p>
          <a:p>
            <a:r>
              <a:rPr lang="es-CO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Roboto"/>
              </a:rPr>
              <a:t>Batoje</a:t>
            </a:r>
          </a:p>
          <a:p>
            <a:r>
              <a:rPr lang="es-CO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Roboto"/>
              </a:rPr>
              <a:t>Saliva</a:t>
            </a:r>
          </a:p>
          <a:p>
            <a:r>
              <a:rPr lang="es-CO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Roboto"/>
              </a:rPr>
              <a:t>Chiricoa</a:t>
            </a:r>
          </a:p>
          <a:p>
            <a:r>
              <a:rPr lang="es-CO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Roboto"/>
              </a:rPr>
              <a:t>Sicuani</a:t>
            </a:r>
          </a:p>
          <a:p>
            <a:r>
              <a:rPr lang="es-CO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Roboto"/>
              </a:rPr>
              <a:t>Guayabero</a:t>
            </a:r>
          </a:p>
          <a:p>
            <a:endParaRPr lang="es-CO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6" descr="Resultado de imagen para comunidad indigena amorua">
            <a:extLst>
              <a:ext uri="{FF2B5EF4-FFF2-40B4-BE49-F238E27FC236}">
                <a16:creationId xmlns:a16="http://schemas.microsoft.com/office/drawing/2014/main" id="{956A1F05-D645-435C-9D66-14C3C4601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55" y="2142067"/>
            <a:ext cx="2432812" cy="161892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comunidad indigena hitnu">
            <a:extLst>
              <a:ext uri="{FF2B5EF4-FFF2-40B4-BE49-F238E27FC236}">
                <a16:creationId xmlns:a16="http://schemas.microsoft.com/office/drawing/2014/main" id="{88895837-9C6D-4D09-A6C9-46ADCBC26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324" y="1807416"/>
            <a:ext cx="2345635" cy="157517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Resultado de imagen para comunidad indigena saliva">
            <a:extLst>
              <a:ext uri="{FF2B5EF4-FFF2-40B4-BE49-F238E27FC236}">
                <a16:creationId xmlns:a16="http://schemas.microsoft.com/office/drawing/2014/main" id="{530080E8-DB86-477D-B4CB-A74E38669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215" y="2142067"/>
            <a:ext cx="2203590" cy="136854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Resultado de imagen para comunidad indigena betoye">
            <a:extLst>
              <a:ext uri="{FF2B5EF4-FFF2-40B4-BE49-F238E27FC236}">
                <a16:creationId xmlns:a16="http://schemas.microsoft.com/office/drawing/2014/main" id="{78C8DDEA-A129-48D1-85CF-A29B3DAEB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15" y="4250211"/>
            <a:ext cx="2315693" cy="154098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achagua">
            <a:extLst>
              <a:ext uri="{FF2B5EF4-FFF2-40B4-BE49-F238E27FC236}">
                <a16:creationId xmlns:a16="http://schemas.microsoft.com/office/drawing/2014/main" id="{32C7955B-FAA3-4B70-8626-55377F26C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380" y="4112181"/>
            <a:ext cx="2345635" cy="15609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Resultado de imagen para comunidad indigena guayabero">
            <a:extLst>
              <a:ext uri="{FF2B5EF4-FFF2-40B4-BE49-F238E27FC236}">
                <a16:creationId xmlns:a16="http://schemas.microsoft.com/office/drawing/2014/main" id="{35AC4CBD-7F84-421E-B510-DD1CA2B0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557" y="4794614"/>
            <a:ext cx="2345635" cy="175696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30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118</TotalTime>
  <Words>163</Words>
  <Application>Microsoft Office PowerPoint</Application>
  <PresentationFormat>Panorámica</PresentationFormat>
  <Paragraphs>74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Roboto</vt:lpstr>
      <vt:lpstr>Celestial</vt:lpstr>
      <vt:lpstr>Región Orinoquia</vt:lpstr>
      <vt:lpstr>LA REGION ORINOQUIA</vt:lpstr>
      <vt:lpstr>Subregiones </vt:lpstr>
      <vt:lpstr>                          Departamentos</vt:lpstr>
      <vt:lpstr>BAILES TIPICOS</vt:lpstr>
      <vt:lpstr>            Platos típicos</vt:lpstr>
      <vt:lpstr>mitos</vt:lpstr>
      <vt:lpstr>           leyendas</vt:lpstr>
      <vt:lpstr>Comunidades indígenas </vt:lpstr>
      <vt:lpstr>        CELEBRACIONES</vt:lpstr>
      <vt:lpstr>               webgrafia</vt:lpstr>
    </vt:vector>
  </TitlesOfParts>
  <Company>Secretaria de educacion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Región Orinoquia</dc:title>
  <dc:creator>Invitado</dc:creator>
  <cp:lastModifiedBy>Invitado</cp:lastModifiedBy>
  <cp:revision>13</cp:revision>
  <dcterms:created xsi:type="dcterms:W3CDTF">2018-09-24T12:44:30Z</dcterms:created>
  <dcterms:modified xsi:type="dcterms:W3CDTF">2018-10-17T14:17:04Z</dcterms:modified>
</cp:coreProperties>
</file>